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62" r:id="rId5"/>
    <p:sldId id="259" r:id="rId6"/>
    <p:sldId id="260" r:id="rId7"/>
    <p:sldId id="261" r:id="rId8"/>
    <p:sldId id="263" r:id="rId9"/>
    <p:sldId id="264"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434" autoAdjust="0"/>
  </p:normalViewPr>
  <p:slideViewPr>
    <p:cSldViewPr snapToGrid="0">
      <p:cViewPr varScale="1">
        <p:scale>
          <a:sx n="68" d="100"/>
          <a:sy n="68" d="100"/>
        </p:scale>
        <p:origin x="90"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smtClean="0"/>
              <a:t>Time</a:t>
            </a:r>
            <a:r>
              <a:rPr lang="en-US" baseline="0" dirty="0" smtClean="0"/>
              <a:t> vs Distance</a:t>
            </a:r>
            <a:endParaRPr lang="en-US" dirty="0"/>
          </a:p>
        </c:rich>
      </c:tx>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Sheet1!$B$1</c:f>
              <c:strCache>
                <c:ptCount val="1"/>
                <c:pt idx="0">
                  <c:v>Time (seconds)</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Sheet1!$A$2:$A$6</c:f>
              <c:numCache>
                <c:formatCode>General</c:formatCode>
                <c:ptCount val="5"/>
                <c:pt idx="0">
                  <c:v>1</c:v>
                </c:pt>
                <c:pt idx="1">
                  <c:v>2</c:v>
                </c:pt>
                <c:pt idx="2">
                  <c:v>3</c:v>
                </c:pt>
                <c:pt idx="3">
                  <c:v>4</c:v>
                </c:pt>
                <c:pt idx="4">
                  <c:v>5</c:v>
                </c:pt>
              </c:numCache>
            </c:numRef>
          </c:cat>
          <c:val>
            <c:numRef>
              <c:f>Sheet1!$B$2:$B$6</c:f>
              <c:numCache>
                <c:formatCode>General</c:formatCode>
                <c:ptCount val="5"/>
                <c:pt idx="0">
                  <c:v>3.28</c:v>
                </c:pt>
                <c:pt idx="1">
                  <c:v>1.81</c:v>
                </c:pt>
                <c:pt idx="2">
                  <c:v>1.38</c:v>
                </c:pt>
                <c:pt idx="3">
                  <c:v>1.66</c:v>
                </c:pt>
                <c:pt idx="4">
                  <c:v>3.08</c:v>
                </c:pt>
              </c:numCache>
            </c:numRef>
          </c:val>
          <c:smooth val="0"/>
        </c:ser>
        <c:dLbls>
          <c:dLblPos val="t"/>
          <c:showLegendKey val="0"/>
          <c:showVal val="1"/>
          <c:showCatName val="0"/>
          <c:showSerName val="0"/>
          <c:showPercent val="0"/>
          <c:showBubbleSize val="0"/>
        </c:dLbls>
        <c:marker val="1"/>
        <c:smooth val="0"/>
        <c:axId val="459523128"/>
        <c:axId val="459525088"/>
      </c:lineChart>
      <c:catAx>
        <c:axId val="4595231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59525088"/>
        <c:crosses val="autoZero"/>
        <c:auto val="1"/>
        <c:lblAlgn val="ctr"/>
        <c:lblOffset val="100"/>
        <c:noMultiLvlLbl val="0"/>
      </c:catAx>
      <c:valAx>
        <c:axId val="45952508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5952312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smtClean="0"/>
              <a:t>Velocity</a:t>
            </a:r>
            <a:r>
              <a:rPr lang="en-US" baseline="0" dirty="0" smtClean="0"/>
              <a:t> vs </a:t>
            </a:r>
            <a:r>
              <a:rPr lang="en-US" dirty="0" smtClean="0"/>
              <a:t>Time</a:t>
            </a:r>
            <a:endParaRPr lang="en-US" dirty="0"/>
          </a:p>
        </c:rich>
      </c:tx>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Sheet1!$B$1</c:f>
              <c:strCache>
                <c:ptCount val="1"/>
                <c:pt idx="0">
                  <c:v>Time</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Sheet1!$A$2:$A$7</c:f>
              <c:numCache>
                <c:formatCode>General</c:formatCode>
                <c:ptCount val="6"/>
                <c:pt idx="0">
                  <c:v>0</c:v>
                </c:pt>
                <c:pt idx="1">
                  <c:v>3.28</c:v>
                </c:pt>
                <c:pt idx="2">
                  <c:v>1.81</c:v>
                </c:pt>
                <c:pt idx="3">
                  <c:v>1.38</c:v>
                </c:pt>
                <c:pt idx="4">
                  <c:v>1.66</c:v>
                </c:pt>
                <c:pt idx="5">
                  <c:v>3.08</c:v>
                </c:pt>
              </c:numCache>
            </c:numRef>
          </c:cat>
          <c:val>
            <c:numRef>
              <c:f>Sheet1!$B$2:$B$7</c:f>
              <c:numCache>
                <c:formatCode>General</c:formatCode>
                <c:ptCount val="6"/>
                <c:pt idx="0">
                  <c:v>0</c:v>
                </c:pt>
                <c:pt idx="1">
                  <c:v>0.92</c:v>
                </c:pt>
                <c:pt idx="2">
                  <c:v>0.30499999999999999</c:v>
                </c:pt>
                <c:pt idx="3">
                  <c:v>0.52500000000000002</c:v>
                </c:pt>
                <c:pt idx="4">
                  <c:v>0.36199999999999999</c:v>
                </c:pt>
                <c:pt idx="5">
                  <c:v>0.105</c:v>
                </c:pt>
              </c:numCache>
            </c:numRef>
          </c:val>
          <c:smooth val="0"/>
        </c:ser>
        <c:dLbls>
          <c:showLegendKey val="0"/>
          <c:showVal val="0"/>
          <c:showCatName val="0"/>
          <c:showSerName val="0"/>
          <c:showPercent val="0"/>
          <c:showBubbleSize val="0"/>
        </c:dLbls>
        <c:marker val="1"/>
        <c:smooth val="0"/>
        <c:axId val="459557888"/>
        <c:axId val="459556712"/>
      </c:lineChart>
      <c:catAx>
        <c:axId val="4595578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59556712"/>
        <c:crosses val="autoZero"/>
        <c:auto val="1"/>
        <c:lblAlgn val="ctr"/>
        <c:lblOffset val="100"/>
        <c:noMultiLvlLbl val="0"/>
      </c:catAx>
      <c:valAx>
        <c:axId val="45955671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5955788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994CF36B-9FFF-4AE6-AA98-B9D63D6EDED9}" type="datetimeFigureOut">
              <a:rPr lang="en-US" smtClean="0"/>
              <a:t>11/19/2014</a:t>
            </a:fld>
            <a:endParaRPr lang="en-US" dirty="0"/>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dirty="0"/>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92848ED5-DDC8-4DB3-B54B-318296D623B3}" type="slidenum">
              <a:rPr lang="en-US" smtClean="0"/>
              <a:t>‹#›</a:t>
            </a:fld>
            <a:endParaRPr lang="en-US" dirty="0"/>
          </a:p>
        </p:txBody>
      </p:sp>
    </p:spTree>
    <p:extLst>
      <p:ext uri="{BB962C8B-B14F-4D97-AF65-F5344CB8AC3E}">
        <p14:creationId xmlns:p14="http://schemas.microsoft.com/office/powerpoint/2010/main" val="28347583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94CF36B-9FFF-4AE6-AA98-B9D63D6EDED9}" type="datetimeFigureOut">
              <a:rPr lang="en-US" smtClean="0"/>
              <a:t>11/19/2014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92848ED5-DDC8-4DB3-B54B-318296D623B3}" type="slidenum">
              <a:rPr lang="en-US" smtClean="0"/>
              <a:t>‹#›</a:t>
            </a:fld>
            <a:endParaRPr lang="en-US" dirty="0"/>
          </a:p>
        </p:txBody>
      </p:sp>
    </p:spTree>
    <p:extLst>
      <p:ext uri="{BB962C8B-B14F-4D97-AF65-F5344CB8AC3E}">
        <p14:creationId xmlns:p14="http://schemas.microsoft.com/office/powerpoint/2010/main" val="9426181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94CF36B-9FFF-4AE6-AA98-B9D63D6EDED9}" type="datetimeFigureOut">
              <a:rPr lang="en-US" smtClean="0"/>
              <a:t>11/19/2014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92848ED5-DDC8-4DB3-B54B-318296D623B3}" type="slidenum">
              <a:rPr lang="en-US" smtClean="0"/>
              <a:t>‹#›</a:t>
            </a:fld>
            <a:endParaRPr lang="en-US" dirty="0"/>
          </a:p>
        </p:txBody>
      </p:sp>
    </p:spTree>
    <p:extLst>
      <p:ext uri="{BB962C8B-B14F-4D97-AF65-F5344CB8AC3E}">
        <p14:creationId xmlns:p14="http://schemas.microsoft.com/office/powerpoint/2010/main" val="32182987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smtClean="0"/>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94CF36B-9FFF-4AE6-AA98-B9D63D6EDED9}" type="datetimeFigureOut">
              <a:rPr lang="en-US" smtClean="0"/>
              <a:t>11/19/2014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92848ED5-DDC8-4DB3-B54B-318296D623B3}" type="slidenum">
              <a:rPr lang="en-US" smtClean="0"/>
              <a:t>‹#›</a:t>
            </a:fld>
            <a:endParaRPr lang="en-US" dirty="0"/>
          </a:p>
        </p:txBody>
      </p:sp>
    </p:spTree>
    <p:extLst>
      <p:ext uri="{BB962C8B-B14F-4D97-AF65-F5344CB8AC3E}">
        <p14:creationId xmlns:p14="http://schemas.microsoft.com/office/powerpoint/2010/main" val="28899588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94CF36B-9FFF-4AE6-AA98-B9D63D6EDED9}" type="datetimeFigureOut">
              <a:rPr lang="en-US" smtClean="0"/>
              <a:t>11/19/2014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92848ED5-DDC8-4DB3-B54B-318296D623B3}" type="slidenum">
              <a:rPr lang="en-US" smtClean="0"/>
              <a:t>‹#›</a:t>
            </a:fld>
            <a:endParaRPr lang="en-US" dirty="0"/>
          </a:p>
        </p:txBody>
      </p:sp>
    </p:spTree>
    <p:extLst>
      <p:ext uri="{BB962C8B-B14F-4D97-AF65-F5344CB8AC3E}">
        <p14:creationId xmlns:p14="http://schemas.microsoft.com/office/powerpoint/2010/main" val="5141203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994CF36B-9FFF-4AE6-AA98-B9D63D6EDED9}" type="datetimeFigureOut">
              <a:rPr lang="en-US" smtClean="0"/>
              <a:t>11/19/2014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2848ED5-DDC8-4DB3-B54B-318296D623B3}" type="slidenum">
              <a:rPr lang="en-US" smtClean="0"/>
              <a:t>‹#›</a:t>
            </a:fld>
            <a:endParaRPr lang="en-US" dirty="0"/>
          </a:p>
        </p:txBody>
      </p:sp>
    </p:spTree>
    <p:extLst>
      <p:ext uri="{BB962C8B-B14F-4D97-AF65-F5344CB8AC3E}">
        <p14:creationId xmlns:p14="http://schemas.microsoft.com/office/powerpoint/2010/main" val="120492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994CF36B-9FFF-4AE6-AA98-B9D63D6EDED9}" type="datetimeFigureOut">
              <a:rPr lang="en-US" smtClean="0"/>
              <a:t>11/19/2014</a:t>
            </a:fld>
            <a:endParaRPr lang="en-US" dirty="0"/>
          </a:p>
        </p:txBody>
      </p:sp>
      <p:sp>
        <p:nvSpPr>
          <p:cNvPr id="8" name="Footer Placeholder 7"/>
          <p:cNvSpPr>
            <a:spLocks noGrp="1"/>
          </p:cNvSpPr>
          <p:nvPr>
            <p:ph type="ftr" sz="quarter" idx="11"/>
          </p:nvPr>
        </p:nvSpPr>
        <p:spPr>
          <a:xfrm>
            <a:off x="561111" y="6391838"/>
            <a:ext cx="3644282" cy="304801"/>
          </a:xfrm>
        </p:spPr>
        <p:txBody>
          <a:bodyPr/>
          <a:lstStyle/>
          <a:p>
            <a:endParaRPr lang="en-US" dirty="0"/>
          </a:p>
        </p:txBody>
      </p:sp>
      <p:sp>
        <p:nvSpPr>
          <p:cNvPr id="9" name="Slide Number Placeholder 8"/>
          <p:cNvSpPr>
            <a:spLocks noGrp="1"/>
          </p:cNvSpPr>
          <p:nvPr>
            <p:ph type="sldNum" sz="quarter" idx="12"/>
          </p:nvPr>
        </p:nvSpPr>
        <p:spPr/>
        <p:txBody>
          <a:bodyPr/>
          <a:lstStyle/>
          <a:p>
            <a:fld id="{92848ED5-DDC8-4DB3-B54B-318296D623B3}" type="slidenum">
              <a:rPr lang="en-US" smtClean="0"/>
              <a:t>‹#›</a:t>
            </a:fld>
            <a:endParaRPr lang="en-US" dirty="0"/>
          </a:p>
        </p:txBody>
      </p:sp>
    </p:spTree>
    <p:extLst>
      <p:ext uri="{BB962C8B-B14F-4D97-AF65-F5344CB8AC3E}">
        <p14:creationId xmlns:p14="http://schemas.microsoft.com/office/powerpoint/2010/main" val="9526035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994CF36B-9FFF-4AE6-AA98-B9D63D6EDED9}" type="datetimeFigureOut">
              <a:rPr lang="en-US" smtClean="0"/>
              <a:t>11/19/2014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2848ED5-DDC8-4DB3-B54B-318296D623B3}" type="slidenum">
              <a:rPr lang="en-US" smtClean="0"/>
              <a:t>‹#›</a:t>
            </a:fld>
            <a:endParaRPr lang="en-US" dirty="0"/>
          </a:p>
        </p:txBody>
      </p:sp>
    </p:spTree>
    <p:extLst>
      <p:ext uri="{BB962C8B-B14F-4D97-AF65-F5344CB8AC3E}">
        <p14:creationId xmlns:p14="http://schemas.microsoft.com/office/powerpoint/2010/main" val="28333697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994CF36B-9FFF-4AE6-AA98-B9D63D6EDED9}" type="datetimeFigureOut">
              <a:rPr lang="en-US" smtClean="0"/>
              <a:t>11/19/2014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92848ED5-DDC8-4DB3-B54B-318296D623B3}" type="slidenum">
              <a:rPr lang="en-US" smtClean="0"/>
              <a:t>‹#›</a:t>
            </a:fld>
            <a:endParaRPr lang="en-US" dirty="0"/>
          </a:p>
        </p:txBody>
      </p:sp>
    </p:spTree>
    <p:extLst>
      <p:ext uri="{BB962C8B-B14F-4D97-AF65-F5344CB8AC3E}">
        <p14:creationId xmlns:p14="http://schemas.microsoft.com/office/powerpoint/2010/main" val="27028573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94CF36B-9FFF-4AE6-AA98-B9D63D6EDED9}" type="datetimeFigureOut">
              <a:rPr lang="en-US" smtClean="0"/>
              <a:t>11/19/2014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2848ED5-DDC8-4DB3-B54B-318296D623B3}" type="slidenum">
              <a:rPr lang="en-US" smtClean="0"/>
              <a:t>‹#›</a:t>
            </a:fld>
            <a:endParaRPr lang="en-US" dirty="0"/>
          </a:p>
        </p:txBody>
      </p:sp>
    </p:spTree>
    <p:extLst>
      <p:ext uri="{BB962C8B-B14F-4D97-AF65-F5344CB8AC3E}">
        <p14:creationId xmlns:p14="http://schemas.microsoft.com/office/powerpoint/2010/main" val="28623484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94CF36B-9FFF-4AE6-AA98-B9D63D6EDED9}" type="datetimeFigureOut">
              <a:rPr lang="en-US" smtClean="0"/>
              <a:t>11/19/2014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92848ED5-DDC8-4DB3-B54B-318296D623B3}" type="slidenum">
              <a:rPr lang="en-US" smtClean="0"/>
              <a:t>‹#›</a:t>
            </a:fld>
            <a:endParaRPr lang="en-US" dirty="0"/>
          </a:p>
        </p:txBody>
      </p:sp>
    </p:spTree>
    <p:extLst>
      <p:ext uri="{BB962C8B-B14F-4D97-AF65-F5344CB8AC3E}">
        <p14:creationId xmlns:p14="http://schemas.microsoft.com/office/powerpoint/2010/main" val="19063655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94CF36B-9FFF-4AE6-AA98-B9D63D6EDED9}" type="datetimeFigureOut">
              <a:rPr lang="en-US" smtClean="0"/>
              <a:t>11/19/2014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2848ED5-DDC8-4DB3-B54B-318296D623B3}" type="slidenum">
              <a:rPr lang="en-US" smtClean="0"/>
              <a:t>‹#›</a:t>
            </a:fld>
            <a:endParaRPr lang="en-US" dirty="0"/>
          </a:p>
        </p:txBody>
      </p:sp>
    </p:spTree>
    <p:extLst>
      <p:ext uri="{BB962C8B-B14F-4D97-AF65-F5344CB8AC3E}">
        <p14:creationId xmlns:p14="http://schemas.microsoft.com/office/powerpoint/2010/main" val="21826103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94CF36B-9FFF-4AE6-AA98-B9D63D6EDED9}" type="datetimeFigureOut">
              <a:rPr lang="en-US" smtClean="0"/>
              <a:t>11/19/2014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2848ED5-DDC8-4DB3-B54B-318296D623B3}" type="slidenum">
              <a:rPr lang="en-US" smtClean="0"/>
              <a:t>‹#›</a:t>
            </a:fld>
            <a:endParaRPr lang="en-US" dirty="0"/>
          </a:p>
        </p:txBody>
      </p:sp>
    </p:spTree>
    <p:extLst>
      <p:ext uri="{BB962C8B-B14F-4D97-AF65-F5344CB8AC3E}">
        <p14:creationId xmlns:p14="http://schemas.microsoft.com/office/powerpoint/2010/main" val="25423695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94CF36B-9FFF-4AE6-AA98-B9D63D6EDED9}" type="datetimeFigureOut">
              <a:rPr lang="en-US" smtClean="0"/>
              <a:t>11/19/2014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2848ED5-DDC8-4DB3-B54B-318296D623B3}" type="slidenum">
              <a:rPr lang="en-US" smtClean="0"/>
              <a:t>‹#›</a:t>
            </a:fld>
            <a:endParaRPr lang="en-US" dirty="0"/>
          </a:p>
        </p:txBody>
      </p:sp>
    </p:spTree>
    <p:extLst>
      <p:ext uri="{BB962C8B-B14F-4D97-AF65-F5344CB8AC3E}">
        <p14:creationId xmlns:p14="http://schemas.microsoft.com/office/powerpoint/2010/main" val="945068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4CF36B-9FFF-4AE6-AA98-B9D63D6EDED9}" type="datetimeFigureOut">
              <a:rPr lang="en-US" smtClean="0"/>
              <a:t>11/19/2014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92848ED5-DDC8-4DB3-B54B-318296D623B3}" type="slidenum">
              <a:rPr lang="en-US" smtClean="0"/>
              <a:t>‹#›</a:t>
            </a:fld>
            <a:endParaRPr lang="en-US" dirty="0"/>
          </a:p>
        </p:txBody>
      </p:sp>
    </p:spTree>
    <p:extLst>
      <p:ext uri="{BB962C8B-B14F-4D97-AF65-F5344CB8AC3E}">
        <p14:creationId xmlns:p14="http://schemas.microsoft.com/office/powerpoint/2010/main" val="6964459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94CF36B-9FFF-4AE6-AA98-B9D63D6EDED9}" type="datetimeFigureOut">
              <a:rPr lang="en-US" smtClean="0"/>
              <a:t>11/19/2014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92848ED5-DDC8-4DB3-B54B-318296D623B3}" type="slidenum">
              <a:rPr lang="en-US" smtClean="0"/>
              <a:t>‹#›</a:t>
            </a:fld>
            <a:endParaRPr lang="en-US" dirty="0"/>
          </a:p>
        </p:txBody>
      </p:sp>
    </p:spTree>
    <p:extLst>
      <p:ext uri="{BB962C8B-B14F-4D97-AF65-F5344CB8AC3E}">
        <p14:creationId xmlns:p14="http://schemas.microsoft.com/office/powerpoint/2010/main" val="383266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dirty="0" smtClean="0"/>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94CF36B-9FFF-4AE6-AA98-B9D63D6EDED9}" type="datetimeFigureOut">
              <a:rPr lang="en-US" smtClean="0"/>
              <a:t>11/19/2014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92848ED5-DDC8-4DB3-B54B-318296D623B3}" type="slidenum">
              <a:rPr lang="en-US" smtClean="0"/>
              <a:t>‹#›</a:t>
            </a:fld>
            <a:endParaRPr lang="en-US" dirty="0"/>
          </a:p>
        </p:txBody>
      </p:sp>
    </p:spTree>
    <p:extLst>
      <p:ext uri="{BB962C8B-B14F-4D97-AF65-F5344CB8AC3E}">
        <p14:creationId xmlns:p14="http://schemas.microsoft.com/office/powerpoint/2010/main" val="40406832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994CF36B-9FFF-4AE6-AA98-B9D63D6EDED9}" type="datetimeFigureOut">
              <a:rPr lang="en-US" smtClean="0"/>
              <a:t>11/19/2014</a:t>
            </a:fld>
            <a:endParaRPr lang="en-US" dirty="0"/>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dirty="0"/>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92848ED5-DDC8-4DB3-B54B-318296D623B3}" type="slidenum">
              <a:rPr lang="en-US" smtClean="0"/>
              <a:t>‹#›</a:t>
            </a:fld>
            <a:endParaRPr lang="en-US" dirty="0"/>
          </a:p>
        </p:txBody>
      </p:sp>
    </p:spTree>
    <p:extLst>
      <p:ext uri="{BB962C8B-B14F-4D97-AF65-F5344CB8AC3E}">
        <p14:creationId xmlns:p14="http://schemas.microsoft.com/office/powerpoint/2010/main" val="181671509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6.xml"/><Relationship Id="rId5" Type="http://schemas.openxmlformats.org/officeDocument/2006/relationships/image" Target="../media/image6.JP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Cereal Box Car</a:t>
            </a:r>
            <a:endParaRPr lang="en-US" dirty="0"/>
          </a:p>
        </p:txBody>
      </p:sp>
      <p:sp>
        <p:nvSpPr>
          <p:cNvPr id="3" name="Subtitle 2"/>
          <p:cNvSpPr>
            <a:spLocks noGrp="1"/>
          </p:cNvSpPr>
          <p:nvPr>
            <p:ph type="subTitle" idx="1"/>
          </p:nvPr>
        </p:nvSpPr>
        <p:spPr/>
        <p:txBody>
          <a:bodyPr/>
          <a:lstStyle/>
          <a:p>
            <a:r>
              <a:rPr lang="en-US" dirty="0" smtClean="0"/>
              <a:t>By Julia CORBANI, CIARA SAMUEL, MADI JONES, AND COLIN MCCLOSKEY</a:t>
            </a:r>
            <a:endParaRPr lang="en-US" dirty="0"/>
          </a:p>
        </p:txBody>
      </p:sp>
      <p:pic>
        <p:nvPicPr>
          <p:cNvPr id="4" name="Picture 3"/>
          <p:cNvPicPr>
            <a:picLocks noChangeAspect="1"/>
          </p:cNvPicPr>
          <p:nvPr/>
        </p:nvPicPr>
        <p:blipFill rotWithShape="1">
          <a:blip r:embed="rId2">
            <a:duotone>
              <a:prstClr val="black"/>
              <a:schemeClr val="accent1">
                <a:tint val="45000"/>
                <a:satMod val="400000"/>
              </a:schemeClr>
            </a:duotone>
            <a:extLst>
              <a:ext uri="{28A0092B-C50C-407E-A947-70E740481C1C}">
                <a14:useLocalDpi xmlns:a14="http://schemas.microsoft.com/office/drawing/2010/main" val="0"/>
              </a:ext>
            </a:extLst>
          </a:blip>
          <a:srcRect l="18227" r="12688"/>
          <a:stretch/>
        </p:blipFill>
        <p:spPr>
          <a:xfrm rot="5400000">
            <a:off x="7019395" y="1047077"/>
            <a:ext cx="3296991" cy="3237708"/>
          </a:xfrm>
          <a:prstGeom prst="rect">
            <a:avLst/>
          </a:prstGeom>
        </p:spPr>
      </p:pic>
    </p:spTree>
    <p:extLst>
      <p:ext uri="{BB962C8B-B14F-4D97-AF65-F5344CB8AC3E}">
        <p14:creationId xmlns:p14="http://schemas.microsoft.com/office/powerpoint/2010/main" val="26293626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b="26079"/>
          <a:stretch/>
        </p:blipFill>
        <p:spPr>
          <a:xfrm>
            <a:off x="480812" y="1867436"/>
            <a:ext cx="4001036" cy="2537139"/>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7652987" y="2080728"/>
            <a:ext cx="4752305" cy="4325720"/>
          </a:xfrm>
          <a:prstGeom prst="rect">
            <a:avLst/>
          </a:prstGeom>
        </p:spPr>
      </p:pic>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l="12041" r="39791"/>
          <a:stretch/>
        </p:blipFill>
        <p:spPr>
          <a:xfrm rot="5400000">
            <a:off x="4668593" y="2170089"/>
            <a:ext cx="3065167" cy="3438658"/>
          </a:xfrm>
          <a:prstGeom prst="rect">
            <a:avLst/>
          </a:prstGeom>
        </p:spPr>
      </p:pic>
      <p:pic>
        <p:nvPicPr>
          <p:cNvPr id="6" name="Picture 5"/>
          <p:cNvPicPr>
            <a:picLocks noChangeAspect="1"/>
          </p:cNvPicPr>
          <p:nvPr/>
        </p:nvPicPr>
        <p:blipFill rotWithShape="1">
          <a:blip r:embed="rId5">
            <a:extLst>
              <a:ext uri="{28A0092B-C50C-407E-A947-70E740481C1C}">
                <a14:useLocalDpi xmlns:a14="http://schemas.microsoft.com/office/drawing/2010/main" val="0"/>
              </a:ext>
            </a:extLst>
          </a:blip>
          <a:srcRect l="7962" r="19816"/>
          <a:stretch/>
        </p:blipFill>
        <p:spPr>
          <a:xfrm rot="5400000">
            <a:off x="1506829" y="3526661"/>
            <a:ext cx="2511378" cy="3932349"/>
          </a:xfrm>
          <a:prstGeom prst="rect">
            <a:avLst/>
          </a:prstGeom>
        </p:spPr>
      </p:pic>
      <p:sp>
        <p:nvSpPr>
          <p:cNvPr id="8" name="Rectangle 7"/>
          <p:cNvSpPr/>
          <p:nvPr/>
        </p:nvSpPr>
        <p:spPr>
          <a:xfrm>
            <a:off x="1899429" y="865485"/>
            <a:ext cx="8016938" cy="923330"/>
          </a:xfrm>
          <a:prstGeom prst="rect">
            <a:avLst/>
          </a:prstGeom>
          <a:noFill/>
        </p:spPr>
        <p:txBody>
          <a:bodyPr wrap="none" lIns="91440" tIns="45720" rIns="91440" bIns="45720">
            <a:spAutoFit/>
          </a:bodyPr>
          <a:lstStyle/>
          <a:p>
            <a:pPr algn="ctr"/>
            <a:r>
              <a:rPr lang="en-US" sz="5400" b="1" cap="none" spc="0"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Here Are Some Pictures</a:t>
            </a:r>
            <a:endParaRPr lang="en-US"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Tree>
    <p:extLst>
      <p:ext uri="{BB962C8B-B14F-4D97-AF65-F5344CB8AC3E}">
        <p14:creationId xmlns:p14="http://schemas.microsoft.com/office/powerpoint/2010/main" val="8219618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90560" y="489873"/>
            <a:ext cx="8825658" cy="2677648"/>
          </a:xfrm>
        </p:spPr>
        <p:txBody>
          <a:bodyPr/>
          <a:lstStyle/>
          <a:p>
            <a:pPr algn="ctr"/>
            <a:r>
              <a:rPr lang="en-US" dirty="0" smtClean="0">
                <a:solidFill>
                  <a:schemeClr val="accent1"/>
                </a:solidFill>
              </a:rPr>
              <a:t>NOW HERE IT GOES</a:t>
            </a:r>
            <a:br>
              <a:rPr lang="en-US" dirty="0" smtClean="0">
                <a:solidFill>
                  <a:schemeClr val="accent1"/>
                </a:solidFill>
              </a:rPr>
            </a:br>
            <a:endParaRPr lang="en-US" dirty="0">
              <a:solidFill>
                <a:schemeClr val="accent1"/>
              </a:solidFill>
            </a:endParaRPr>
          </a:p>
        </p:txBody>
      </p:sp>
    </p:spTree>
    <p:extLst>
      <p:ext uri="{BB962C8B-B14F-4D97-AF65-F5344CB8AC3E}">
        <p14:creationId xmlns:p14="http://schemas.microsoft.com/office/powerpoint/2010/main" val="42235411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Facts about Car</a:t>
            </a:r>
            <a:endParaRPr lang="en-US" dirty="0"/>
          </a:p>
        </p:txBody>
      </p:sp>
      <p:sp>
        <p:nvSpPr>
          <p:cNvPr id="3" name="Content Placeholder 2"/>
          <p:cNvSpPr>
            <a:spLocks noGrp="1"/>
          </p:cNvSpPr>
          <p:nvPr>
            <p:ph idx="1"/>
          </p:nvPr>
        </p:nvSpPr>
        <p:spPr>
          <a:xfrm>
            <a:off x="1154954" y="2603500"/>
            <a:ext cx="8825659" cy="1279183"/>
          </a:xfrm>
        </p:spPr>
        <p:txBody>
          <a:bodyPr>
            <a:normAutofit/>
          </a:bodyPr>
          <a:lstStyle/>
          <a:p>
            <a:r>
              <a:rPr lang="en-US" dirty="0" smtClean="0"/>
              <a:t>Our car with the 250 grams is .370 kilograms.</a:t>
            </a:r>
          </a:p>
          <a:p>
            <a:r>
              <a:rPr lang="en-US" dirty="0" smtClean="0"/>
              <a:t>The elastic collision of our car is 5.944</a:t>
            </a:r>
          </a:p>
          <a:p>
            <a:r>
              <a:rPr lang="en-US" dirty="0" smtClean="0"/>
              <a:t>The velocity it is going to get to each meter is:</a:t>
            </a:r>
          </a:p>
          <a:p>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1615668707"/>
              </p:ext>
            </p:extLst>
          </p:nvPr>
        </p:nvGraphicFramePr>
        <p:xfrm>
          <a:off x="2172677" y="4320996"/>
          <a:ext cx="8128000" cy="741680"/>
        </p:xfrm>
        <a:graphic>
          <a:graphicData uri="http://schemas.openxmlformats.org/drawingml/2006/table">
            <a:tbl>
              <a:tblPr firstRow="1" bandRow="1">
                <a:tableStyleId>{5C22544A-7EE6-4342-B048-85BDC9FD1C3A}</a:tableStyleId>
              </a:tblPr>
              <a:tblGrid>
                <a:gridCol w="1625600"/>
                <a:gridCol w="1625600"/>
                <a:gridCol w="1625600"/>
                <a:gridCol w="1625600"/>
                <a:gridCol w="1625600"/>
              </a:tblGrid>
              <a:tr h="370840">
                <a:tc>
                  <a:txBody>
                    <a:bodyPr/>
                    <a:lstStyle/>
                    <a:p>
                      <a:r>
                        <a:rPr lang="en-US" dirty="0" smtClean="0"/>
                        <a:t>0-1</a:t>
                      </a:r>
                      <a:r>
                        <a:rPr lang="en-US" baseline="0" dirty="0" smtClean="0"/>
                        <a:t> meters</a:t>
                      </a:r>
                      <a:endParaRPr lang="en-US" dirty="0"/>
                    </a:p>
                  </a:txBody>
                  <a:tcPr/>
                </a:tc>
                <a:tc>
                  <a:txBody>
                    <a:bodyPr/>
                    <a:lstStyle/>
                    <a:p>
                      <a:r>
                        <a:rPr lang="en-US" dirty="0" smtClean="0"/>
                        <a:t>1-2 meters</a:t>
                      </a:r>
                      <a:endParaRPr lang="en-US" dirty="0"/>
                    </a:p>
                  </a:txBody>
                  <a:tcPr/>
                </a:tc>
                <a:tc>
                  <a:txBody>
                    <a:bodyPr/>
                    <a:lstStyle/>
                    <a:p>
                      <a:r>
                        <a:rPr lang="en-US" dirty="0" smtClean="0"/>
                        <a:t>2-3 meters</a:t>
                      </a:r>
                      <a:endParaRPr lang="en-US" dirty="0"/>
                    </a:p>
                  </a:txBody>
                  <a:tcPr/>
                </a:tc>
                <a:tc>
                  <a:txBody>
                    <a:bodyPr/>
                    <a:lstStyle/>
                    <a:p>
                      <a:r>
                        <a:rPr lang="en-US" dirty="0" smtClean="0"/>
                        <a:t>3-4 meters</a:t>
                      </a:r>
                      <a:endParaRPr lang="en-US" dirty="0"/>
                    </a:p>
                  </a:txBody>
                  <a:tcPr/>
                </a:tc>
                <a:tc>
                  <a:txBody>
                    <a:bodyPr/>
                    <a:lstStyle/>
                    <a:p>
                      <a:r>
                        <a:rPr lang="en-US" dirty="0" smtClean="0"/>
                        <a:t>4-5 meters</a:t>
                      </a:r>
                      <a:endParaRPr lang="en-US" dirty="0"/>
                    </a:p>
                  </a:txBody>
                  <a:tcPr/>
                </a:tc>
              </a:tr>
              <a:tr h="370840">
                <a:tc>
                  <a:txBody>
                    <a:bodyPr/>
                    <a:lstStyle/>
                    <a:p>
                      <a:r>
                        <a:rPr lang="en-US" dirty="0" smtClean="0"/>
                        <a:t>.092m/s</a:t>
                      </a:r>
                      <a:endParaRPr lang="en-US" dirty="0"/>
                    </a:p>
                  </a:txBody>
                  <a:tcPr/>
                </a:tc>
                <a:tc>
                  <a:txBody>
                    <a:bodyPr/>
                    <a:lstStyle/>
                    <a:p>
                      <a:r>
                        <a:rPr lang="en-US" dirty="0" smtClean="0"/>
                        <a:t>.305m/s</a:t>
                      </a:r>
                      <a:endParaRPr lang="en-US" dirty="0"/>
                    </a:p>
                  </a:txBody>
                  <a:tcPr/>
                </a:tc>
                <a:tc>
                  <a:txBody>
                    <a:bodyPr/>
                    <a:lstStyle/>
                    <a:p>
                      <a:r>
                        <a:rPr lang="en-US" dirty="0" smtClean="0"/>
                        <a:t>.525m/s</a:t>
                      </a:r>
                      <a:endParaRPr lang="en-US" dirty="0"/>
                    </a:p>
                  </a:txBody>
                  <a:tcPr/>
                </a:tc>
                <a:tc>
                  <a:txBody>
                    <a:bodyPr/>
                    <a:lstStyle/>
                    <a:p>
                      <a:r>
                        <a:rPr lang="en-US" dirty="0" smtClean="0"/>
                        <a:t>.362m/s</a:t>
                      </a:r>
                      <a:endParaRPr lang="en-US" dirty="0"/>
                    </a:p>
                  </a:txBody>
                  <a:tcPr/>
                </a:tc>
                <a:tc>
                  <a:txBody>
                    <a:bodyPr/>
                    <a:lstStyle/>
                    <a:p>
                      <a:r>
                        <a:rPr lang="en-US" dirty="0" smtClean="0"/>
                        <a:t>.105m/s</a:t>
                      </a:r>
                      <a:endParaRPr lang="en-US" dirty="0"/>
                    </a:p>
                  </a:txBody>
                  <a:tcPr/>
                </a:tc>
              </a:tr>
            </a:tbl>
          </a:graphicData>
        </a:graphic>
      </p:graphicFrame>
    </p:spTree>
    <p:extLst>
      <p:ext uri="{BB962C8B-B14F-4D97-AF65-F5344CB8AC3E}">
        <p14:creationId xmlns:p14="http://schemas.microsoft.com/office/powerpoint/2010/main" val="4750102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Efficiency and Cost</a:t>
            </a:r>
            <a:endParaRPr lang="en-US" dirty="0"/>
          </a:p>
        </p:txBody>
      </p:sp>
      <p:sp>
        <p:nvSpPr>
          <p:cNvPr id="3" name="Content Placeholder 2"/>
          <p:cNvSpPr>
            <a:spLocks noGrp="1"/>
          </p:cNvSpPr>
          <p:nvPr>
            <p:ph idx="1"/>
          </p:nvPr>
        </p:nvSpPr>
        <p:spPr/>
        <p:txBody>
          <a:bodyPr/>
          <a:lstStyle/>
          <a:p>
            <a:r>
              <a:rPr lang="en-US" dirty="0" smtClean="0"/>
              <a:t>Our car is very fuel efficient because it only requires four rubber bands which can be reused over and over again. If you wish to go a longer distance, you can simply add more rubber bands. </a:t>
            </a:r>
          </a:p>
          <a:p>
            <a:r>
              <a:rPr lang="en-US" dirty="0" smtClean="0"/>
              <a:t>At Target, you can buy 600 rubber bands for $1.69. This is very cost efficient as using all 600 would take you very far. A typical box of cereal costs about $3 to $5. You can buy a case of 50 CDs for about $10. </a:t>
            </a:r>
          </a:p>
          <a:p>
            <a:endParaRPr lang="en-US" dirty="0"/>
          </a:p>
        </p:txBody>
      </p:sp>
    </p:spTree>
    <p:extLst>
      <p:ext uri="{BB962C8B-B14F-4D97-AF65-F5344CB8AC3E}">
        <p14:creationId xmlns:p14="http://schemas.microsoft.com/office/powerpoint/2010/main" val="23125770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Style and Durability</a:t>
            </a:r>
            <a:endParaRPr lang="en-US" dirty="0"/>
          </a:p>
        </p:txBody>
      </p:sp>
      <p:sp>
        <p:nvSpPr>
          <p:cNvPr id="3" name="Content Placeholder 2"/>
          <p:cNvSpPr>
            <a:spLocks noGrp="1"/>
          </p:cNvSpPr>
          <p:nvPr>
            <p:ph idx="1"/>
          </p:nvPr>
        </p:nvSpPr>
        <p:spPr/>
        <p:txBody>
          <a:bodyPr/>
          <a:lstStyle/>
          <a:p>
            <a:r>
              <a:rPr lang="en-US" dirty="0" smtClean="0"/>
              <a:t>This car can be any kind of box you want. It can be your favorite type of cereal or toy or you could even design yourself. The wheels can be your favorite movies or music. It can also be designed by yourself. It’s the hippest car on the road. </a:t>
            </a:r>
          </a:p>
          <a:p>
            <a:r>
              <a:rPr lang="en-US" dirty="0" smtClean="0"/>
              <a:t>This car is decent when it comes to durability. The hot glue is able to hold it together and it can survive most crashes. However, it wouldn’t be able to survive major accidents. </a:t>
            </a:r>
          </a:p>
        </p:txBody>
      </p:sp>
    </p:spTree>
    <p:extLst>
      <p:ext uri="{BB962C8B-B14F-4D97-AF65-F5344CB8AC3E}">
        <p14:creationId xmlns:p14="http://schemas.microsoft.com/office/powerpoint/2010/main" val="21638713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Energy Graph</a:t>
            </a:r>
            <a:endParaRPr lang="en-US" dirty="0"/>
          </a:p>
        </p:txBody>
      </p:sp>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83598" y="2301957"/>
            <a:ext cx="8132769" cy="3846909"/>
          </a:xfrm>
          <a:prstGeom prst="rect">
            <a:avLst/>
          </a:prstGeom>
        </p:spPr>
      </p:pic>
    </p:spTree>
    <p:extLst>
      <p:ext uri="{BB962C8B-B14F-4D97-AF65-F5344CB8AC3E}">
        <p14:creationId xmlns:p14="http://schemas.microsoft.com/office/powerpoint/2010/main" val="11133710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Time vs Distance Graph</a:t>
            </a:r>
            <a:endParaRPr lang="en-US"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3146904813"/>
              </p:ext>
            </p:extLst>
          </p:nvPr>
        </p:nvGraphicFramePr>
        <p:xfrm>
          <a:off x="1155700" y="2603500"/>
          <a:ext cx="8824913" cy="34163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247183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Velocity vs Time</a:t>
            </a:r>
            <a:endParaRPr lang="en-US" dirty="0"/>
          </a:p>
        </p:txBody>
      </p:sp>
      <p:graphicFrame>
        <p:nvGraphicFramePr>
          <p:cNvPr id="14" name="Content Placeholder 13"/>
          <p:cNvGraphicFramePr>
            <a:graphicFrameLocks noGrp="1"/>
          </p:cNvGraphicFramePr>
          <p:nvPr>
            <p:ph idx="1"/>
            <p:extLst>
              <p:ext uri="{D42A27DB-BD31-4B8C-83A1-F6EECF244321}">
                <p14:modId xmlns:p14="http://schemas.microsoft.com/office/powerpoint/2010/main" val="4104634150"/>
              </p:ext>
            </p:extLst>
          </p:nvPr>
        </p:nvGraphicFramePr>
        <p:xfrm>
          <a:off x="1155700" y="2603500"/>
          <a:ext cx="8824913" cy="34163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94663472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Violet">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docProps/app.xml><?xml version="1.0" encoding="utf-8"?>
<Properties xmlns="http://schemas.openxmlformats.org/officeDocument/2006/extended-properties" xmlns:vt="http://schemas.openxmlformats.org/officeDocument/2006/docPropsVTypes">
  <Template/>
  <TotalTime>1780</TotalTime>
  <Words>283</Words>
  <Application>Microsoft Office PowerPoint</Application>
  <PresentationFormat>Widescreen</PresentationFormat>
  <Paragraphs>29</Paragraphs>
  <Slides>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Century Gothic</vt:lpstr>
      <vt:lpstr>Wingdings 3</vt:lpstr>
      <vt:lpstr>Ion Boardroom</vt:lpstr>
      <vt:lpstr>Cereal Box Car</vt:lpstr>
      <vt:lpstr>PowerPoint Presentation</vt:lpstr>
      <vt:lpstr>NOW HERE IT GOES </vt:lpstr>
      <vt:lpstr>Facts about Car</vt:lpstr>
      <vt:lpstr>Efficiency and Cost</vt:lpstr>
      <vt:lpstr>Style and Durability</vt:lpstr>
      <vt:lpstr>Energy Graph</vt:lpstr>
      <vt:lpstr>Time vs Distance Graph</vt:lpstr>
      <vt:lpstr>Velocity vs Time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Cereal Box Car</dc:title>
  <dc:creator>Colin McCloskey</dc:creator>
  <cp:lastModifiedBy>Colin McCloskey</cp:lastModifiedBy>
  <cp:revision>18</cp:revision>
  <cp:lastPrinted>2014-11-20T01:19:08Z</cp:lastPrinted>
  <dcterms:created xsi:type="dcterms:W3CDTF">2014-11-19T19:18:22Z</dcterms:created>
  <dcterms:modified xsi:type="dcterms:W3CDTF">2014-11-21T00:58:53Z</dcterms:modified>
</cp:coreProperties>
</file>